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0"/>
  </p:notesMasterIdLst>
  <p:handoutMasterIdLst>
    <p:handoutMasterId r:id="rId21"/>
  </p:handoutMasterIdLst>
  <p:sldIdLst>
    <p:sldId id="276" r:id="rId3"/>
    <p:sldId id="283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90" r:id="rId12"/>
    <p:sldId id="294" r:id="rId13"/>
    <p:sldId id="286" r:id="rId14"/>
    <p:sldId id="292" r:id="rId15"/>
    <p:sldId id="295" r:id="rId16"/>
    <p:sldId id="296" r:id="rId17"/>
    <p:sldId id="287" r:id="rId18"/>
    <p:sldId id="29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2" y="22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Spustelėję redag. ruoš. paantrš. stilių</a:t>
            </a:r>
            <a:endParaRPr lang="en-US"/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en-US" smtClean="0"/>
              <a:t>2/11/2025</a:t>
            </a:fld>
            <a:endParaRPr lang="en-US"/>
          </a:p>
        </p:txBody>
      </p: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urinys ir antraštė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F629-ECA2-4CF3-B790-9D9BDED98269}" type="datetime1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1B2453-8663-4C69-AF73-9FD7B1DEC5D0}" type="datetime1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Aprūpinimas mokymo priemonėmis ir vadovėliais </a:t>
            </a:r>
            <a:endParaRPr lang="lt-LT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t-LT" dirty="0" smtClean="0"/>
              <a:t>2024 metai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09329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Baldai, bendros priemonės, </a:t>
            </a:r>
            <a:r>
              <a:rPr lang="lt-LT" dirty="0"/>
              <a:t>14 </a:t>
            </a:r>
            <a:r>
              <a:rPr lang="lt-LT" dirty="0" smtClean="0"/>
              <a:t>119,09 eurai</a:t>
            </a:r>
            <a:endParaRPr lang="en-GB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Lentos</a:t>
            </a:r>
          </a:p>
          <a:p>
            <a:r>
              <a:rPr lang="lt-LT" dirty="0" smtClean="0"/>
              <a:t>Popierius, rašikliai ir žymekliai</a:t>
            </a:r>
          </a:p>
          <a:p>
            <a:r>
              <a:rPr lang="lt-LT" dirty="0" smtClean="0"/>
              <a:t>Ugdymas karjerai </a:t>
            </a:r>
          </a:p>
          <a:p>
            <a:r>
              <a:rPr lang="lt-LT" dirty="0" smtClean="0"/>
              <a:t>Mokinių dalyvavimas konkursuose, olimpiadose </a:t>
            </a:r>
          </a:p>
          <a:p>
            <a:r>
              <a:rPr lang="lt-LT" dirty="0" smtClean="0"/>
              <a:t>Mainų programa</a:t>
            </a:r>
          </a:p>
          <a:p>
            <a:endParaRPr lang="en-GB" dirty="0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lt-LT" dirty="0" smtClean="0"/>
          </a:p>
        </p:txBody>
      </p:sp>
    </p:spTree>
    <p:extLst>
      <p:ext uri="{BB962C8B-B14F-4D97-AF65-F5344CB8AC3E}">
        <p14:creationId xmlns:p14="http://schemas.microsoft.com/office/powerpoint/2010/main" val="4165756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 smtClean="0"/>
              <a:t>Licncijos</a:t>
            </a:r>
            <a:r>
              <a:rPr lang="lt-LT" dirty="0" smtClean="0"/>
              <a:t>, IKT, 11 241,05 </a:t>
            </a:r>
            <a:endParaRPr lang="en-GB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EDUKA licencijos</a:t>
            </a:r>
          </a:p>
          <a:p>
            <a:r>
              <a:rPr lang="lt-LT" dirty="0" smtClean="0"/>
              <a:t>Tavo mokykla (TAMO)</a:t>
            </a:r>
          </a:p>
          <a:p>
            <a:r>
              <a:rPr lang="lt-LT" dirty="0" smtClean="0"/>
              <a:t>MOBIS</a:t>
            </a:r>
          </a:p>
          <a:p>
            <a:r>
              <a:rPr lang="lt-LT" dirty="0" smtClean="0"/>
              <a:t>Projektorius</a:t>
            </a:r>
          </a:p>
          <a:p>
            <a:r>
              <a:rPr lang="lt-LT" dirty="0" smtClean="0"/>
              <a:t>Interaktyvus ekranas</a:t>
            </a:r>
          </a:p>
          <a:p>
            <a:r>
              <a:rPr lang="lt-LT" dirty="0" smtClean="0"/>
              <a:t>Kompiuteris-serveris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7119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867747"/>
          </a:xfrm>
        </p:spPr>
        <p:txBody>
          <a:bodyPr/>
          <a:lstStyle/>
          <a:p>
            <a:r>
              <a:rPr lang="lt-LT" dirty="0" smtClean="0"/>
              <a:t>Vadovėliai, 47 </a:t>
            </a:r>
            <a:r>
              <a:rPr lang="lt-LT" dirty="0"/>
              <a:t>7</a:t>
            </a:r>
            <a:r>
              <a:rPr lang="lt-LT" dirty="0" smtClean="0"/>
              <a:t>44,29 eurų </a:t>
            </a:r>
            <a:r>
              <a:rPr lang="lt-LT" sz="1800" dirty="0" smtClean="0"/>
              <a:t>(20 037,69 (ML) + 3 000 (sav.) + 24 706,60 iš projekto)</a:t>
            </a:r>
            <a:endParaRPr lang="lt-LT" sz="1800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1957706"/>
              </p:ext>
            </p:extLst>
          </p:nvPr>
        </p:nvGraphicFramePr>
        <p:xfrm>
          <a:off x="1295400" y="1371600"/>
          <a:ext cx="9601200" cy="51917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80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Pavadinimas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Kiekis (866 vnt.)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Lietuvių kalba 6 kl. 1 d.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115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Lietuvių kalba 6 kl. 2 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284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Lietuvių kalba 7 kl. 1 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8857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Lietuvių kalba 7 kl. 2 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459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Literatūra 6 kl. 1 d.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115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802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Literatūra 6 kl. 2 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115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3154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Literatūra 7 kl. 1 d.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983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Literatūra 7 kl. 2 d.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Literatūra 8 kl. 1 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Literatūra</a:t>
                      </a:r>
                      <a:r>
                        <a:rPr lang="lt-LT" baseline="0" dirty="0" smtClean="0">
                          <a:solidFill>
                            <a:schemeClr val="tx1"/>
                          </a:solidFill>
                        </a:rPr>
                        <a:t> 8 kl. 2 d.</a:t>
                      </a:r>
                      <a:endParaRPr lang="lt-LT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Literatūra 10 kl. 1 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110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600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Literatūra 10 kl. 2 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115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560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Literatūra 11 kl. 1 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219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1264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Vadovėliai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0419999"/>
              </p:ext>
            </p:extLst>
          </p:nvPr>
        </p:nvGraphicFramePr>
        <p:xfrm>
          <a:off x="1295400" y="1981200"/>
          <a:ext cx="9601200" cy="29667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800600">
                  <a:extLst>
                    <a:ext uri="{9D8B030D-6E8A-4147-A177-3AD203B41FA5}">
                      <a16:colId xmlns:a16="http://schemas.microsoft.com/office/drawing/2014/main" val="1651342509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1726893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Pavadinimas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Kiekis (483 vnt.)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658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Matematika 6 kl. 1 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115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436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Matematika 6 kl. 2 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115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459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Matematika</a:t>
                      </a:r>
                      <a:r>
                        <a:rPr lang="lt-LT" baseline="0" dirty="0" smtClean="0"/>
                        <a:t> 7 kl. 1 d.</a:t>
                      </a:r>
                      <a:endParaRPr lang="lt-L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82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018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Matematika</a:t>
                      </a:r>
                      <a:r>
                        <a:rPr lang="lt-LT" baseline="0" dirty="0" smtClean="0"/>
                        <a:t> 10 kl. 1 d.</a:t>
                      </a:r>
                      <a:endParaRPr lang="lt-L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55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141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Matematika 10 kl. 2 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55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053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Matematika 11 kl. 1 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40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637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Matematika 11 kl. 2 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21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181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6972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Vadovėliai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6295272"/>
              </p:ext>
            </p:extLst>
          </p:nvPr>
        </p:nvGraphicFramePr>
        <p:xfrm>
          <a:off x="1295400" y="1981200"/>
          <a:ext cx="9601200" cy="3708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800600">
                  <a:extLst>
                    <a:ext uri="{9D8B030D-6E8A-4147-A177-3AD203B41FA5}">
                      <a16:colId xmlns:a16="http://schemas.microsoft.com/office/drawing/2014/main" val="1651342509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1726893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Pavadinimas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Kiekis (406 vnt.)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658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Gamtos mokslai 5 kl. 1 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436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Gamtos mokslai 5 kl. 2 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85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459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Gamtos mokslai 6 kl. 1 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Gamtos mokslai 6 kl. 2 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979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Biologija</a:t>
                      </a:r>
                      <a:r>
                        <a:rPr lang="lt-LT" baseline="0" dirty="0" smtClean="0"/>
                        <a:t> 7 kl. 1 d.</a:t>
                      </a:r>
                      <a:endParaRPr lang="lt-L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15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018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Biologija</a:t>
                      </a:r>
                      <a:r>
                        <a:rPr lang="lt-LT" baseline="0" dirty="0" smtClean="0"/>
                        <a:t> 7 kl. 2 d.</a:t>
                      </a:r>
                      <a:endParaRPr lang="lt-L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75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141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Biologija 8 kl.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91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673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Biologija</a:t>
                      </a:r>
                      <a:r>
                        <a:rPr lang="lt-LT" baseline="0" dirty="0" smtClean="0"/>
                        <a:t> 9 kl. 1 d.</a:t>
                      </a:r>
                      <a:endParaRPr lang="lt-L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40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053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Biologija</a:t>
                      </a:r>
                      <a:r>
                        <a:rPr lang="lt-LT" baseline="0" dirty="0" smtClean="0"/>
                        <a:t> 10 kl.</a:t>
                      </a:r>
                      <a:endParaRPr lang="lt-L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637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275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Vadovėliai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0859063"/>
              </p:ext>
            </p:extLst>
          </p:nvPr>
        </p:nvGraphicFramePr>
        <p:xfrm>
          <a:off x="1295400" y="1981200"/>
          <a:ext cx="9601200" cy="25958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800600">
                  <a:extLst>
                    <a:ext uri="{9D8B030D-6E8A-4147-A177-3AD203B41FA5}">
                      <a16:colId xmlns:a16="http://schemas.microsoft.com/office/drawing/2014/main" val="1651342509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1726893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Pavadinimas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Kiekis (145 vnt.)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658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Fizika</a:t>
                      </a:r>
                      <a:r>
                        <a:rPr lang="lt-LT" baseline="0" dirty="0" smtClean="0"/>
                        <a:t> 7 kl.</a:t>
                      </a:r>
                      <a:endParaRPr lang="lt-L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436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Fizika 8 kl. 1 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6935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Fizika 8 kl. 2 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260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Chemija</a:t>
                      </a:r>
                      <a:r>
                        <a:rPr lang="lt-LT" baseline="0" dirty="0" smtClean="0"/>
                        <a:t> 8</a:t>
                      </a:r>
                      <a:r>
                        <a:rPr lang="lt-LT" dirty="0" smtClean="0"/>
                        <a:t> kl. 1 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459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Chemija</a:t>
                      </a:r>
                      <a:r>
                        <a:rPr lang="lt-LT" baseline="0" dirty="0" smtClean="0"/>
                        <a:t> 8</a:t>
                      </a:r>
                      <a:r>
                        <a:rPr lang="lt-LT" dirty="0" smtClean="0"/>
                        <a:t> kl. 2 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Chemija</a:t>
                      </a:r>
                      <a:r>
                        <a:rPr lang="lt-LT" baseline="0" dirty="0" smtClean="0"/>
                        <a:t> 12 kl.</a:t>
                      </a:r>
                      <a:endParaRPr lang="lt-L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979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6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295400" y="503854"/>
            <a:ext cx="9601200" cy="606490"/>
          </a:xfrm>
        </p:spPr>
        <p:txBody>
          <a:bodyPr/>
          <a:lstStyle/>
          <a:p>
            <a:r>
              <a:rPr lang="lt-LT" dirty="0" smtClean="0"/>
              <a:t>Vadovėliai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7595279"/>
              </p:ext>
            </p:extLst>
          </p:nvPr>
        </p:nvGraphicFramePr>
        <p:xfrm>
          <a:off x="1295400" y="1110344"/>
          <a:ext cx="9601200" cy="5181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80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lt-LT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Pavadinimas</a:t>
                      </a:r>
                      <a:endParaRPr lang="lt-LT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lt-LT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Kiekis (518 vnt.)</a:t>
                      </a:r>
                      <a:endParaRPr lang="lt-LT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Žemė 6 kl. 1 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lt-LT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lt-LT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Žemė 6 kl. 2 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lt-LT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lt-LT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Žemė 7 kl. 2 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lt-LT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endParaRPr lang="lt-LT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760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Žemė 8 kl. 1 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lt-LT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lang="lt-LT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624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Žemė 10 kl.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lt-LT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lt-LT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252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Gaublys 11 kl.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lt-LT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lt-LT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6913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lt-LT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Žingsniai 6 kl. 1 d.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lt-LT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lt-LT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lt-LT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Istorija 9 kl. 1 d.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lt-LT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lang="lt-LT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lt-LT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Istorija 9 kl. 2 d.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lt-LT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endParaRPr lang="lt-LT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74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lt-LT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Istorija</a:t>
                      </a:r>
                      <a:r>
                        <a:rPr lang="lt-LT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10 kl. 1 d.</a:t>
                      </a:r>
                      <a:endParaRPr lang="lt-LT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lt-LT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lt-LT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74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lt-LT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Istorija</a:t>
                      </a:r>
                      <a:r>
                        <a:rPr lang="lt-LT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11 kl. 2 d.</a:t>
                      </a:r>
                      <a:endParaRPr lang="lt-LT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lt-LT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lt-LT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7459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lt-LT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Istorija</a:t>
                      </a:r>
                      <a:r>
                        <a:rPr lang="lt-LT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12 kl. 1 d.</a:t>
                      </a:r>
                      <a:endParaRPr lang="lt-LT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lt-LT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lt-LT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lt-LT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Ekonomika ir verslumas 11 kl.</a:t>
                      </a:r>
                      <a:endParaRPr lang="lt-LT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lt-LT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lt-LT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756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65599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Vadovėliai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6063076"/>
              </p:ext>
            </p:extLst>
          </p:nvPr>
        </p:nvGraphicFramePr>
        <p:xfrm>
          <a:off x="1295400" y="1981200"/>
          <a:ext cx="9601200" cy="1483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80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Pavadinimas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Kiekis (40 vnt.)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Prima </a:t>
                      </a:r>
                      <a:r>
                        <a:rPr lang="lt-LT" dirty="0" err="1" smtClean="0"/>
                        <a:t>Aktiv</a:t>
                      </a:r>
                      <a:r>
                        <a:rPr lang="lt-LT" dirty="0" smtClean="0"/>
                        <a:t> A1.1.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Prima</a:t>
                      </a:r>
                      <a:r>
                        <a:rPr lang="lt-LT" baseline="0" dirty="0" smtClean="0"/>
                        <a:t> </a:t>
                      </a:r>
                      <a:r>
                        <a:rPr lang="lt-LT" baseline="0" dirty="0" err="1" smtClean="0"/>
                        <a:t>Aktiv</a:t>
                      </a:r>
                      <a:r>
                        <a:rPr lang="lt-LT" baseline="0" dirty="0" smtClean="0"/>
                        <a:t> A1.2.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66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lt-LT" dirty="0" smtClean="0"/>
                        <a:t>Iš viso: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2458 vnt.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652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145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Mokymo priemonių ir vadovėlių įsigijimas iš mokymo lėšų 2024 m.</a:t>
            </a:r>
            <a:endParaRPr lang="lt-LT" dirty="0"/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1384506"/>
              </p:ext>
            </p:extLst>
          </p:nvPr>
        </p:nvGraphicFramePr>
        <p:xfrm>
          <a:off x="628650" y="1646238"/>
          <a:ext cx="10991850" cy="47193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803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7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Metodinė grupė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Tarybos nutarimu skirta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Panaudota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Lietuvių kalbos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480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246,13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Užsienio</a:t>
                      </a:r>
                      <a:r>
                        <a:rPr lang="lt-LT" baseline="0" dirty="0" smtClean="0"/>
                        <a:t> kalbų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150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Tiksliųjų mokslų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320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307,27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Gamtos mokslų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baseline="0" dirty="0" smtClean="0"/>
                        <a:t>3 000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2 495,55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Socialinių mokslų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Dorinio, menų, technologijų ir kūno kultūros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</a:t>
                      </a:r>
                      <a:r>
                        <a:rPr lang="lt-LT" baseline="0" dirty="0" smtClean="0"/>
                        <a:t> 500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1 519,64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Pagalbos mokiniui specialistų 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baseline="0" dirty="0" smtClean="0"/>
                        <a:t>0 (pirkti pagal poreikį iš SUP lėšų)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37,58 + 7 086,34 (SUP)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Vadovėliams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16 554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20 037,69 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Licencijoms, IKT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baseline="0" dirty="0" smtClean="0"/>
                        <a:t>12 000</a:t>
                      </a:r>
                      <a:r>
                        <a:rPr lang="lt-LT" dirty="0" smtClean="0"/>
                        <a:t> 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13 092,31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502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Baldams, bendroms priemonėms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16 000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12 267,83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328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b="1" dirty="0" smtClean="0"/>
                        <a:t>Iš viso MK:</a:t>
                      </a:r>
                      <a:endParaRPr lang="lt-L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b="1" dirty="0" smtClean="0"/>
                        <a:t>50 004,00</a:t>
                      </a:r>
                      <a:endParaRPr lang="lt-L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b="1" dirty="0" smtClean="0"/>
                        <a:t>50</a:t>
                      </a:r>
                      <a:r>
                        <a:rPr lang="lt-LT" b="1" baseline="0" dirty="0" smtClean="0"/>
                        <a:t> 004,00</a:t>
                      </a:r>
                      <a:endParaRPr lang="lt-L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0555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Lietuvių kalbos metodinė grupė, 246,13 eurų</a:t>
            </a:r>
            <a:r>
              <a:rPr lang="lt-LT" dirty="0"/>
              <a:t/>
            </a:r>
            <a:br>
              <a:rPr lang="lt-LT" dirty="0"/>
            </a:b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 smtClean="0"/>
              <a:t>Plakatai</a:t>
            </a:r>
          </a:p>
          <a:p>
            <a:pPr marL="0" indent="0">
              <a:buNone/>
            </a:pPr>
            <a:r>
              <a:rPr lang="lt-LT" dirty="0" smtClean="0"/>
              <a:t>Mokomieji žaidimai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54677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 Užsienio kalbų metodinė grupė, 0,00 eurų</a:t>
            </a:r>
            <a:br>
              <a:rPr lang="lt-LT" dirty="0" smtClean="0"/>
            </a:b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lt-LT" dirty="0" smtClean="0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294136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Tiksliųjų mokslų metodinė grupė, 307,27 eurų</a:t>
            </a:r>
            <a:br>
              <a:rPr lang="lt-LT" dirty="0" smtClean="0"/>
            </a:b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 smtClean="0"/>
              <a:t>Alternatyvūs vadovėliai, pratybų sąsiuviniai</a:t>
            </a:r>
            <a:endParaRPr lang="lt-LT" dirty="0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269771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618777"/>
          </a:xfrm>
        </p:spPr>
        <p:txBody>
          <a:bodyPr>
            <a:normAutofit/>
          </a:bodyPr>
          <a:lstStyle/>
          <a:p>
            <a:r>
              <a:rPr lang="lt-LT" dirty="0" smtClean="0"/>
              <a:t>Gamtos mokslų metodinė grupė, 2 495,55eurai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lt-LT" dirty="0" err="1" smtClean="0"/>
              <a:t>Multimetras</a:t>
            </a:r>
            <a:r>
              <a:rPr lang="lt-LT" dirty="0" smtClean="0"/>
              <a:t> </a:t>
            </a:r>
          </a:p>
          <a:p>
            <a:r>
              <a:rPr lang="lt-LT" dirty="0" smtClean="0"/>
              <a:t>Cheminės medžiagos</a:t>
            </a:r>
          </a:p>
          <a:p>
            <a:r>
              <a:rPr lang="lt-LT" dirty="0"/>
              <a:t>Mikroskopas </a:t>
            </a:r>
            <a:endParaRPr lang="lt-LT" dirty="0" smtClean="0"/>
          </a:p>
          <a:p>
            <a:r>
              <a:rPr lang="lt-LT" dirty="0" smtClean="0"/>
              <a:t>Mikrometras </a:t>
            </a:r>
            <a:endParaRPr lang="lt-LT" dirty="0"/>
          </a:p>
          <a:p>
            <a:r>
              <a:rPr lang="lt-LT" dirty="0" smtClean="0"/>
              <a:t>Cheminės stiklinės </a:t>
            </a:r>
          </a:p>
          <a:p>
            <a:r>
              <a:rPr lang="lt-LT" dirty="0" smtClean="0"/>
              <a:t>Mėgintuvėliai</a:t>
            </a:r>
          </a:p>
          <a:p>
            <a:r>
              <a:rPr lang="lt-LT" dirty="0" smtClean="0"/>
              <a:t>Kolbos </a:t>
            </a:r>
          </a:p>
          <a:p>
            <a:r>
              <a:rPr lang="lt-LT" dirty="0" err="1" smtClean="0"/>
              <a:t>Biuretės</a:t>
            </a:r>
            <a:r>
              <a:rPr lang="lt-LT" dirty="0" smtClean="0"/>
              <a:t> </a:t>
            </a:r>
          </a:p>
          <a:p>
            <a:endParaRPr lang="lt-LT" dirty="0" smtClean="0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lt-LT" dirty="0"/>
              <a:t>Lakmuso </a:t>
            </a:r>
            <a:r>
              <a:rPr lang="lt-LT" dirty="0" smtClean="0"/>
              <a:t>popierėliai</a:t>
            </a:r>
            <a:endParaRPr lang="lt-LT" dirty="0"/>
          </a:p>
          <a:p>
            <a:r>
              <a:rPr lang="lt-LT" dirty="0" err="1" smtClean="0"/>
              <a:t>Poliarizaciniai</a:t>
            </a:r>
            <a:r>
              <a:rPr lang="lt-LT" dirty="0" smtClean="0"/>
              <a:t> filtrai</a:t>
            </a:r>
          </a:p>
          <a:p>
            <a:r>
              <a:rPr lang="lt-LT" dirty="0" smtClean="0"/>
              <a:t>Elektronikos komponentų rinkinys </a:t>
            </a:r>
          </a:p>
          <a:p>
            <a:r>
              <a:rPr lang="lt-LT" dirty="0" smtClean="0"/>
              <a:t>Spiritinės lemputės</a:t>
            </a:r>
          </a:p>
          <a:p>
            <a:r>
              <a:rPr lang="lt-LT" dirty="0" smtClean="0"/>
              <a:t>Laboratoriniai maitinimo šaltiniai </a:t>
            </a:r>
          </a:p>
          <a:p>
            <a:r>
              <a:rPr lang="lt-LT" dirty="0" err="1" smtClean="0"/>
              <a:t>Binokuliarinis</a:t>
            </a:r>
            <a:r>
              <a:rPr lang="lt-LT" dirty="0" smtClean="0"/>
              <a:t> </a:t>
            </a:r>
            <a:r>
              <a:rPr lang="lt-LT" dirty="0" err="1" smtClean="0"/>
              <a:t>stereomikroskopas</a:t>
            </a:r>
            <a:r>
              <a:rPr lang="lt-LT" dirty="0" smtClean="0"/>
              <a:t> </a:t>
            </a:r>
          </a:p>
          <a:p>
            <a:r>
              <a:rPr lang="lt-LT" dirty="0" err="1" smtClean="0"/>
              <a:t>Mikropipetės</a:t>
            </a:r>
            <a:endParaRPr lang="lt-LT" dirty="0"/>
          </a:p>
          <a:p>
            <a:endParaRPr lang="lt-LT" dirty="0" smtClean="0"/>
          </a:p>
        </p:txBody>
      </p:sp>
    </p:spTree>
    <p:extLst>
      <p:ext uri="{BB962C8B-B14F-4D97-AF65-F5344CB8AC3E}">
        <p14:creationId xmlns:p14="http://schemas.microsoft.com/office/powerpoint/2010/main" val="3393470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Socialinių mokslų metodinė grupė, 0 eurų</a:t>
            </a:r>
            <a:br>
              <a:rPr lang="lt-LT" dirty="0" smtClean="0"/>
            </a:b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lt-LT" dirty="0" smtClean="0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995909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Dorinio, menų, technologijų ir kūno kultūros metodinė grupė, </a:t>
            </a:r>
            <a:r>
              <a:rPr lang="lt-LT" dirty="0"/>
              <a:t>1 </a:t>
            </a:r>
            <a:r>
              <a:rPr lang="lt-LT" dirty="0" smtClean="0"/>
              <a:t>519,64 eurai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1295400" y="1915885"/>
            <a:ext cx="4572000" cy="3875315"/>
          </a:xfrm>
        </p:spPr>
        <p:txBody>
          <a:bodyPr>
            <a:normAutofit/>
          </a:bodyPr>
          <a:lstStyle/>
          <a:p>
            <a:r>
              <a:rPr lang="lt-LT" dirty="0" smtClean="0"/>
              <a:t>Puodeliai, peiliai, kepimo formos, ąsočiai, </a:t>
            </a:r>
            <a:r>
              <a:rPr lang="lt-LT" dirty="0" err="1" smtClean="0"/>
              <a:t>sijotuvai</a:t>
            </a:r>
            <a:r>
              <a:rPr lang="lt-LT" dirty="0" smtClean="0"/>
              <a:t>, smulkintuvai</a:t>
            </a:r>
            <a:r>
              <a:rPr lang="lt-LT" dirty="0"/>
              <a:t>, </a:t>
            </a:r>
            <a:r>
              <a:rPr lang="lt-LT" dirty="0" smtClean="0"/>
              <a:t>spaudyklės, virtuvinės </a:t>
            </a:r>
            <a:r>
              <a:rPr lang="lt-LT" dirty="0"/>
              <a:t>svarstyklės </a:t>
            </a:r>
            <a:endParaRPr lang="lt-LT" dirty="0" smtClean="0"/>
          </a:p>
          <a:p>
            <a:r>
              <a:rPr lang="lt-LT" dirty="0" smtClean="0"/>
              <a:t>Atsuktuvai, replės, pjūklo </a:t>
            </a:r>
            <a:r>
              <a:rPr lang="lt-LT" dirty="0"/>
              <a:t>ašmenys, </a:t>
            </a:r>
            <a:r>
              <a:rPr lang="lt-LT" dirty="0" smtClean="0"/>
              <a:t>lipdukų spausdintuvas, virvės, statybinis gipsas, dengimo popierius, </a:t>
            </a:r>
            <a:r>
              <a:rPr lang="lt-LT" dirty="0" err="1" smtClean="0"/>
              <a:t>putplastis</a:t>
            </a:r>
            <a:r>
              <a:rPr lang="lt-LT" dirty="0" smtClean="0"/>
              <a:t>, šlifavimo lapai, švitrinis popierius</a:t>
            </a:r>
            <a:endParaRPr lang="lt-LT" dirty="0"/>
          </a:p>
          <a:p>
            <a:endParaRPr lang="lt-LT" dirty="0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324600" y="1915885"/>
            <a:ext cx="4572000" cy="4256316"/>
          </a:xfrm>
        </p:spPr>
        <p:txBody>
          <a:bodyPr>
            <a:normAutofit/>
          </a:bodyPr>
          <a:lstStyle/>
          <a:p>
            <a:r>
              <a:rPr lang="lt-LT" dirty="0"/>
              <a:t>Kartonas, guašas, pieštukai, žirklės, verpalai, adatos vėlimui, klijai, žymekliai, rašikliai, siūlai, trintukai, liniuotės, popierius.</a:t>
            </a:r>
          </a:p>
          <a:p>
            <a:r>
              <a:rPr lang="lt-LT" dirty="0" smtClean="0"/>
              <a:t>Tinklinio kamuoliai, krepšinio kamuoliai, badmintono raketės ir </a:t>
            </a:r>
            <a:r>
              <a:rPr lang="lt-LT" dirty="0" err="1" smtClean="0"/>
              <a:t>skraidukai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098057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Švietimo pagalbos specialistų metodinė grupė, </a:t>
            </a:r>
            <a:br>
              <a:rPr lang="lt-LT" dirty="0" smtClean="0"/>
            </a:br>
            <a:r>
              <a:rPr lang="lt-LT" dirty="0" smtClean="0"/>
              <a:t>37,58 + 7 086,34 eurai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Kanceliarinės priemonės</a:t>
            </a:r>
          </a:p>
          <a:p>
            <a:r>
              <a:rPr lang="lt-LT" dirty="0" smtClean="0"/>
              <a:t>Vadovėliai </a:t>
            </a:r>
          </a:p>
          <a:p>
            <a:r>
              <a:rPr lang="lt-LT" dirty="0" smtClean="0"/>
              <a:t>Metodinės  priemonės</a:t>
            </a:r>
          </a:p>
          <a:p>
            <a:r>
              <a:rPr lang="lt-LT" dirty="0" smtClean="0"/>
              <a:t>Mokymo priemonės: žaidimai, paveikslėliai ir pan.</a:t>
            </a:r>
          </a:p>
          <a:p>
            <a:r>
              <a:rPr lang="lt-LT" dirty="0" smtClean="0"/>
              <a:t>Higienos reikmenys</a:t>
            </a:r>
          </a:p>
          <a:p>
            <a:r>
              <a:rPr lang="lt-LT" dirty="0" err="1" smtClean="0"/>
              <a:t>Ergoterapiniai</a:t>
            </a:r>
            <a:r>
              <a:rPr lang="lt-LT" dirty="0" smtClean="0"/>
              <a:t> foteliai</a:t>
            </a:r>
          </a:p>
          <a:p>
            <a:r>
              <a:rPr lang="lt-LT" dirty="0" smtClean="0"/>
              <a:t>Spausdintuvas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lt-LT" dirty="0" smtClean="0"/>
          </a:p>
        </p:txBody>
      </p:sp>
    </p:spTree>
    <p:extLst>
      <p:ext uri="{BB962C8B-B14F-4D97-AF65-F5344CB8AC3E}">
        <p14:creationId xmlns:p14="http://schemas.microsoft.com/office/powerpoint/2010/main" val="932245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amondGrid_16x9_TP103031012" id="{069BF8F1-8734-4888-9E5C-A345C3FA8718}" vid="{93FA755A-1B0A-4A12-AE27-E883B30ECCB2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iamondGrid">
    <a:dk1>
      <a:srgbClr val="2D2E2D"/>
    </a:dk1>
    <a:lt1>
      <a:sysClr val="window" lastClr="FFFFFF"/>
    </a:lt1>
    <a:dk2>
      <a:srgbClr val="000000"/>
    </a:dk2>
    <a:lt2>
      <a:srgbClr val="EAEAEA"/>
    </a:lt2>
    <a:accent1>
      <a:srgbClr val="D15A3E"/>
    </a:accent1>
    <a:accent2>
      <a:srgbClr val="B2B2B2"/>
    </a:accent2>
    <a:accent3>
      <a:srgbClr val="4F91A1"/>
    </a:accent3>
    <a:accent4>
      <a:srgbClr val="F0BA34"/>
    </a:accent4>
    <a:accent5>
      <a:srgbClr val="AEB733"/>
    </a:accent5>
    <a:accent6>
      <a:srgbClr val="926397"/>
    </a:accent6>
    <a:hlink>
      <a:srgbClr val="4F91A1"/>
    </a:hlink>
    <a:folHlink>
      <a:srgbClr val="808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786</Words>
  <Application>Microsoft Office PowerPoint</Application>
  <PresentationFormat>Plačiaekranė</PresentationFormat>
  <Paragraphs>208</Paragraphs>
  <Slides>17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17</vt:i4>
      </vt:variant>
    </vt:vector>
  </HeadingPairs>
  <TitlesOfParts>
    <vt:vector size="19" baseType="lpstr">
      <vt:lpstr>Arial</vt:lpstr>
      <vt:lpstr>Diamond Grid 16x9</vt:lpstr>
      <vt:lpstr>Aprūpinimas mokymo priemonėmis ir vadovėliais </vt:lpstr>
      <vt:lpstr>Mokymo priemonių ir vadovėlių įsigijimas iš mokymo lėšų 2024 m.</vt:lpstr>
      <vt:lpstr>Lietuvių kalbos metodinė grupė, 246,13 eurų </vt:lpstr>
      <vt:lpstr> Užsienio kalbų metodinė grupė, 0,00 eurų </vt:lpstr>
      <vt:lpstr>Tiksliųjų mokslų metodinė grupė, 307,27 eurų </vt:lpstr>
      <vt:lpstr>Gamtos mokslų metodinė grupė, 2 495,55eurai</vt:lpstr>
      <vt:lpstr>Socialinių mokslų metodinė grupė, 0 eurų </vt:lpstr>
      <vt:lpstr>Dorinio, menų, technologijų ir kūno kultūros metodinė grupė, 1 519,64 eurai</vt:lpstr>
      <vt:lpstr>Švietimo pagalbos specialistų metodinė grupė,  37,58 + 7 086,34 eurai</vt:lpstr>
      <vt:lpstr>Baldai, bendros priemonės, 14 119,09 eurai</vt:lpstr>
      <vt:lpstr>Licncijos, IKT, 11 241,05 </vt:lpstr>
      <vt:lpstr>Vadovėliai, 47 744,29 eurų (20 037,69 (ML) + 3 000 (sav.) + 24 706,60 iš projekto)</vt:lpstr>
      <vt:lpstr>Vadovėliai</vt:lpstr>
      <vt:lpstr>Vadovėliai</vt:lpstr>
      <vt:lpstr>Vadovėliai</vt:lpstr>
      <vt:lpstr>Vadovėliai</vt:lpstr>
      <vt:lpstr>Vadovėliai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2017-01-03T09:10:04Z</dcterms:created>
  <dcterms:modified xsi:type="dcterms:W3CDTF">2025-02-11T07:12:24Z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